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72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7C8CA69A-9B27-45D7-92D0-3A19243BAF49}"/>
    <pc:docChg chg="modSld">
      <pc:chgData name="Danny Young" userId="cb0f4ce2-eb4f-479e-8e8f-3beb257e632f" providerId="ADAL" clId="{7C8CA69A-9B27-45D7-92D0-3A19243BAF49}" dt="2025-10-23T05:55:32.999" v="2" actId="20577"/>
      <pc:docMkLst>
        <pc:docMk/>
      </pc:docMkLst>
      <pc:sldChg chg="modSp mod">
        <pc:chgData name="Danny Young" userId="cb0f4ce2-eb4f-479e-8e8f-3beb257e632f" providerId="ADAL" clId="{7C8CA69A-9B27-45D7-92D0-3A19243BAF49}" dt="2025-10-23T05:55:32.999" v="2" actId="20577"/>
        <pc:sldMkLst>
          <pc:docMk/>
          <pc:sldMk cId="3877206039" sldId="256"/>
        </pc:sldMkLst>
        <pc:spChg chg="mod">
          <ac:chgData name="Danny Young" userId="cb0f4ce2-eb4f-479e-8e8f-3beb257e632f" providerId="ADAL" clId="{7C8CA69A-9B27-45D7-92D0-3A19243BAF49}" dt="2025-10-23T05:55:32.999" v="2" actId="20577"/>
          <ac:spMkLst>
            <pc:docMk/>
            <pc:sldMk cId="3877206039" sldId="256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CE85F-005B-4677-8955-AB4A26467219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C1431-AEE4-4373-AD68-DB16F09520C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5952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C1431-AEE4-4373-AD68-DB16F09520CE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2996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C1431-AEE4-4373-AD68-DB16F09520CE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4680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C1431-AEE4-4373-AD68-DB16F09520CE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9770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C1431-AEE4-4373-AD68-DB16F09520CE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1860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C1431-AEE4-4373-AD68-DB16F09520CE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0398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C1431-AEE4-4373-AD68-DB16F09520CE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78346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C1431-AEE4-4373-AD68-DB16F09520CE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51953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C1431-AEE4-4373-AD68-DB16F09520CE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52834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2025-10-22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2.bin"/><Relationship Id="rId18" Type="http://schemas.openxmlformats.org/officeDocument/2006/relationships/oleObject" Target="../embeddings/oleObject15.bin"/><Relationship Id="rId26" Type="http://schemas.openxmlformats.org/officeDocument/2006/relationships/image" Target="../media/image18.wmf"/><Relationship Id="rId39" Type="http://schemas.openxmlformats.org/officeDocument/2006/relationships/image" Target="../media/image24.wmf"/><Relationship Id="rId21" Type="http://schemas.openxmlformats.org/officeDocument/2006/relationships/oleObject" Target="../embeddings/oleObject17.bin"/><Relationship Id="rId34" Type="http://schemas.openxmlformats.org/officeDocument/2006/relationships/oleObject" Target="../embeddings/oleObject24.bin"/><Relationship Id="rId42" Type="http://schemas.openxmlformats.org/officeDocument/2006/relationships/oleObject" Target="../embeddings/oleObject28.bin"/><Relationship Id="rId47" Type="http://schemas.openxmlformats.org/officeDocument/2006/relationships/image" Target="../media/image28.wmf"/><Relationship Id="rId50" Type="http://schemas.openxmlformats.org/officeDocument/2006/relationships/oleObject" Target="../embeddings/oleObject32.bin"/><Relationship Id="rId55" Type="http://schemas.openxmlformats.org/officeDocument/2006/relationships/image" Target="../media/image32.wmf"/><Relationship Id="rId7" Type="http://schemas.openxmlformats.org/officeDocument/2006/relationships/oleObject" Target="../embeddings/oleObject9.bin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14.bin"/><Relationship Id="rId29" Type="http://schemas.openxmlformats.org/officeDocument/2006/relationships/oleObject" Target="../embeddings/oleObject21.bin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7.wmf"/><Relationship Id="rId32" Type="http://schemas.openxmlformats.org/officeDocument/2006/relationships/oleObject" Target="../embeddings/oleObject23.bin"/><Relationship Id="rId37" Type="http://schemas.openxmlformats.org/officeDocument/2006/relationships/image" Target="../media/image23.wmf"/><Relationship Id="rId40" Type="http://schemas.openxmlformats.org/officeDocument/2006/relationships/oleObject" Target="../embeddings/oleObject27.bin"/><Relationship Id="rId45" Type="http://schemas.openxmlformats.org/officeDocument/2006/relationships/image" Target="../media/image27.wmf"/><Relationship Id="rId53" Type="http://schemas.openxmlformats.org/officeDocument/2006/relationships/image" Target="../media/image31.wmf"/><Relationship Id="rId5" Type="http://schemas.openxmlformats.org/officeDocument/2006/relationships/oleObject" Target="../embeddings/oleObject8.bin"/><Relationship Id="rId19" Type="http://schemas.openxmlformats.org/officeDocument/2006/relationships/image" Target="../media/image15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22" Type="http://schemas.openxmlformats.org/officeDocument/2006/relationships/image" Target="../media/image16.wmf"/><Relationship Id="rId27" Type="http://schemas.openxmlformats.org/officeDocument/2006/relationships/oleObject" Target="../embeddings/oleObject20.bin"/><Relationship Id="rId30" Type="http://schemas.openxmlformats.org/officeDocument/2006/relationships/oleObject" Target="../embeddings/oleObject22.bin"/><Relationship Id="rId35" Type="http://schemas.openxmlformats.org/officeDocument/2006/relationships/image" Target="../media/image22.wmf"/><Relationship Id="rId43" Type="http://schemas.openxmlformats.org/officeDocument/2006/relationships/image" Target="../media/image26.wmf"/><Relationship Id="rId48" Type="http://schemas.openxmlformats.org/officeDocument/2006/relationships/oleObject" Target="../embeddings/oleObject31.bin"/><Relationship Id="rId56" Type="http://schemas.openxmlformats.org/officeDocument/2006/relationships/oleObject" Target="../embeddings/oleObject35.bin"/><Relationship Id="rId8" Type="http://schemas.openxmlformats.org/officeDocument/2006/relationships/image" Target="../media/image10.wmf"/><Relationship Id="rId51" Type="http://schemas.openxmlformats.org/officeDocument/2006/relationships/image" Target="../media/image30.wmf"/><Relationship Id="rId3" Type="http://schemas.openxmlformats.org/officeDocument/2006/relationships/oleObject" Target="../embeddings/oleObject7.bin"/><Relationship Id="rId12" Type="http://schemas.openxmlformats.org/officeDocument/2006/relationships/image" Target="../media/image12.wmf"/><Relationship Id="rId17" Type="http://schemas.openxmlformats.org/officeDocument/2006/relationships/image" Target="../media/image14.wmf"/><Relationship Id="rId25" Type="http://schemas.openxmlformats.org/officeDocument/2006/relationships/oleObject" Target="../embeddings/oleObject19.bin"/><Relationship Id="rId33" Type="http://schemas.openxmlformats.org/officeDocument/2006/relationships/image" Target="../media/image21.wmf"/><Relationship Id="rId38" Type="http://schemas.openxmlformats.org/officeDocument/2006/relationships/oleObject" Target="../embeddings/oleObject26.bin"/><Relationship Id="rId46" Type="http://schemas.openxmlformats.org/officeDocument/2006/relationships/oleObject" Target="../embeddings/oleObject30.bin"/><Relationship Id="rId20" Type="http://schemas.openxmlformats.org/officeDocument/2006/relationships/oleObject" Target="../embeddings/oleObject16.bin"/><Relationship Id="rId41" Type="http://schemas.openxmlformats.org/officeDocument/2006/relationships/image" Target="../media/image25.wmf"/><Relationship Id="rId54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8.bin"/><Relationship Id="rId28" Type="http://schemas.openxmlformats.org/officeDocument/2006/relationships/image" Target="../media/image19.wmf"/><Relationship Id="rId36" Type="http://schemas.openxmlformats.org/officeDocument/2006/relationships/oleObject" Target="../embeddings/oleObject25.bin"/><Relationship Id="rId49" Type="http://schemas.openxmlformats.org/officeDocument/2006/relationships/image" Target="../media/image29.wmf"/><Relationship Id="rId57" Type="http://schemas.openxmlformats.org/officeDocument/2006/relationships/image" Target="../media/image33.wmf"/><Relationship Id="rId10" Type="http://schemas.openxmlformats.org/officeDocument/2006/relationships/image" Target="../media/image11.wmf"/><Relationship Id="rId31" Type="http://schemas.openxmlformats.org/officeDocument/2006/relationships/image" Target="../media/image20.wmf"/><Relationship Id="rId44" Type="http://schemas.openxmlformats.org/officeDocument/2006/relationships/oleObject" Target="../embeddings/oleObject29.bin"/><Relationship Id="rId52" Type="http://schemas.openxmlformats.org/officeDocument/2006/relationships/oleObject" Target="../embeddings/oleObject3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38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39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8.bin"/><Relationship Id="rId18" Type="http://schemas.openxmlformats.org/officeDocument/2006/relationships/oleObject" Target="../embeddings/oleObject51.bin"/><Relationship Id="rId26" Type="http://schemas.openxmlformats.org/officeDocument/2006/relationships/oleObject" Target="../embeddings/oleObject56.bin"/><Relationship Id="rId3" Type="http://schemas.openxmlformats.org/officeDocument/2006/relationships/oleObject" Target="../embeddings/oleObject43.bin"/><Relationship Id="rId21" Type="http://schemas.openxmlformats.org/officeDocument/2006/relationships/oleObject" Target="../embeddings/oleObject53.bin"/><Relationship Id="rId34" Type="http://schemas.openxmlformats.org/officeDocument/2006/relationships/image" Target="../media/image53.wmf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4.wmf"/><Relationship Id="rId17" Type="http://schemas.openxmlformats.org/officeDocument/2006/relationships/image" Target="../media/image46.wmf"/><Relationship Id="rId25" Type="http://schemas.openxmlformats.org/officeDocument/2006/relationships/image" Target="../media/image49.wmf"/><Relationship Id="rId33" Type="http://schemas.openxmlformats.org/officeDocument/2006/relationships/oleObject" Target="../embeddings/oleObject60.bin"/><Relationship Id="rId2" Type="http://schemas.openxmlformats.org/officeDocument/2006/relationships/notesSlide" Target="../notesSlides/notesSlide5.xml"/><Relationship Id="rId16" Type="http://schemas.openxmlformats.org/officeDocument/2006/relationships/oleObject" Target="../embeddings/oleObject50.bin"/><Relationship Id="rId20" Type="http://schemas.openxmlformats.org/officeDocument/2006/relationships/oleObject" Target="../embeddings/oleObject52.bin"/><Relationship Id="rId29" Type="http://schemas.openxmlformats.org/officeDocument/2006/relationships/image" Target="../media/image5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7.bin"/><Relationship Id="rId24" Type="http://schemas.openxmlformats.org/officeDocument/2006/relationships/oleObject" Target="../embeddings/oleObject55.bin"/><Relationship Id="rId32" Type="http://schemas.openxmlformats.org/officeDocument/2006/relationships/image" Target="../media/image52.wmf"/><Relationship Id="rId5" Type="http://schemas.openxmlformats.org/officeDocument/2006/relationships/oleObject" Target="../embeddings/oleObject44.bin"/><Relationship Id="rId15" Type="http://schemas.openxmlformats.org/officeDocument/2006/relationships/image" Target="../media/image45.wmf"/><Relationship Id="rId23" Type="http://schemas.openxmlformats.org/officeDocument/2006/relationships/image" Target="../media/image48.wmf"/><Relationship Id="rId28" Type="http://schemas.openxmlformats.org/officeDocument/2006/relationships/oleObject" Target="../embeddings/oleObject57.bin"/><Relationship Id="rId36" Type="http://schemas.openxmlformats.org/officeDocument/2006/relationships/image" Target="../media/image54.wmf"/><Relationship Id="rId10" Type="http://schemas.openxmlformats.org/officeDocument/2006/relationships/image" Target="../media/image43.wmf"/><Relationship Id="rId19" Type="http://schemas.openxmlformats.org/officeDocument/2006/relationships/image" Target="../media/image47.wmf"/><Relationship Id="rId31" Type="http://schemas.openxmlformats.org/officeDocument/2006/relationships/oleObject" Target="../embeddings/oleObject59.bin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6.bin"/><Relationship Id="rId14" Type="http://schemas.openxmlformats.org/officeDocument/2006/relationships/oleObject" Target="../embeddings/oleObject49.bin"/><Relationship Id="rId22" Type="http://schemas.openxmlformats.org/officeDocument/2006/relationships/oleObject" Target="../embeddings/oleObject54.bin"/><Relationship Id="rId27" Type="http://schemas.openxmlformats.org/officeDocument/2006/relationships/image" Target="../media/image50.wmf"/><Relationship Id="rId30" Type="http://schemas.openxmlformats.org/officeDocument/2006/relationships/oleObject" Target="../embeddings/oleObject58.bin"/><Relationship Id="rId35" Type="http://schemas.openxmlformats.org/officeDocument/2006/relationships/oleObject" Target="../embeddings/oleObject61.bin"/><Relationship Id="rId8" Type="http://schemas.openxmlformats.org/officeDocument/2006/relationships/image" Target="../media/image4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67.bin"/><Relationship Id="rId18" Type="http://schemas.openxmlformats.org/officeDocument/2006/relationships/oleObject" Target="../embeddings/oleObject70.bin"/><Relationship Id="rId3" Type="http://schemas.openxmlformats.org/officeDocument/2006/relationships/oleObject" Target="../embeddings/oleObject62.bin"/><Relationship Id="rId21" Type="http://schemas.openxmlformats.org/officeDocument/2006/relationships/oleObject" Target="../embeddings/oleObject7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59.wmf"/><Relationship Id="rId17" Type="http://schemas.openxmlformats.org/officeDocument/2006/relationships/image" Target="../media/image61.wmf"/><Relationship Id="rId25" Type="http://schemas.openxmlformats.org/officeDocument/2006/relationships/oleObject" Target="../embeddings/oleObject74.bin"/><Relationship Id="rId2" Type="http://schemas.openxmlformats.org/officeDocument/2006/relationships/notesSlide" Target="../notesSlides/notesSlide6.xml"/><Relationship Id="rId16" Type="http://schemas.openxmlformats.org/officeDocument/2006/relationships/oleObject" Target="../embeddings/oleObject69.bin"/><Relationship Id="rId20" Type="http://schemas.openxmlformats.org/officeDocument/2006/relationships/oleObject" Target="../embeddings/oleObject7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66.bin"/><Relationship Id="rId24" Type="http://schemas.openxmlformats.org/officeDocument/2006/relationships/image" Target="../media/image64.wmf"/><Relationship Id="rId5" Type="http://schemas.openxmlformats.org/officeDocument/2006/relationships/oleObject" Target="../embeddings/oleObject63.bin"/><Relationship Id="rId15" Type="http://schemas.openxmlformats.org/officeDocument/2006/relationships/image" Target="../media/image60.wmf"/><Relationship Id="rId23" Type="http://schemas.openxmlformats.org/officeDocument/2006/relationships/oleObject" Target="../embeddings/oleObject73.bin"/><Relationship Id="rId10" Type="http://schemas.openxmlformats.org/officeDocument/2006/relationships/image" Target="../media/image58.wmf"/><Relationship Id="rId19" Type="http://schemas.openxmlformats.org/officeDocument/2006/relationships/image" Target="../media/image62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65.bin"/><Relationship Id="rId14" Type="http://schemas.openxmlformats.org/officeDocument/2006/relationships/oleObject" Target="../embeddings/oleObject68.bin"/><Relationship Id="rId22" Type="http://schemas.openxmlformats.org/officeDocument/2006/relationships/image" Target="../media/image6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80.bin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69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7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86.bin"/><Relationship Id="rId18" Type="http://schemas.openxmlformats.org/officeDocument/2006/relationships/image" Target="../media/image78.wmf"/><Relationship Id="rId26" Type="http://schemas.openxmlformats.org/officeDocument/2006/relationships/image" Target="../media/image82.wmf"/><Relationship Id="rId3" Type="http://schemas.openxmlformats.org/officeDocument/2006/relationships/oleObject" Target="../embeddings/oleObject81.bin"/><Relationship Id="rId21" Type="http://schemas.openxmlformats.org/officeDocument/2006/relationships/oleObject" Target="../embeddings/oleObject90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75.wmf"/><Relationship Id="rId17" Type="http://schemas.openxmlformats.org/officeDocument/2006/relationships/oleObject" Target="../embeddings/oleObject88.bin"/><Relationship Id="rId25" Type="http://schemas.openxmlformats.org/officeDocument/2006/relationships/oleObject" Target="../embeddings/oleObject92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77.wmf"/><Relationship Id="rId20" Type="http://schemas.openxmlformats.org/officeDocument/2006/relationships/image" Target="../media/image79.wmf"/><Relationship Id="rId29" Type="http://schemas.openxmlformats.org/officeDocument/2006/relationships/oleObject" Target="../embeddings/oleObject9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85.bin"/><Relationship Id="rId24" Type="http://schemas.openxmlformats.org/officeDocument/2006/relationships/image" Target="../media/image81.wmf"/><Relationship Id="rId5" Type="http://schemas.openxmlformats.org/officeDocument/2006/relationships/oleObject" Target="../embeddings/oleObject82.bin"/><Relationship Id="rId15" Type="http://schemas.openxmlformats.org/officeDocument/2006/relationships/oleObject" Target="../embeddings/oleObject87.bin"/><Relationship Id="rId23" Type="http://schemas.openxmlformats.org/officeDocument/2006/relationships/oleObject" Target="../embeddings/oleObject91.bin"/><Relationship Id="rId28" Type="http://schemas.openxmlformats.org/officeDocument/2006/relationships/image" Target="../media/image83.wmf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89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76.wmf"/><Relationship Id="rId22" Type="http://schemas.openxmlformats.org/officeDocument/2006/relationships/image" Target="../media/image80.wmf"/><Relationship Id="rId27" Type="http://schemas.openxmlformats.org/officeDocument/2006/relationships/oleObject" Target="../embeddings/oleObject93.bin"/><Relationship Id="rId30" Type="http://schemas.openxmlformats.org/officeDocument/2006/relationships/image" Target="../media/image8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CA"/>
              <a:t>section 2.11 </a:t>
            </a:r>
            <a:r>
              <a:rPr lang="en-CA" dirty="0"/>
              <a:t>Solving Problems Involving Factoring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I) Review</a:t>
            </a:r>
          </a:p>
        </p:txBody>
      </p:sp>
      <p:sp>
        <p:nvSpPr>
          <p:cNvPr id="1033" name="Content Placeholder 2"/>
          <p:cNvSpPr>
            <a:spLocks noGrp="1"/>
          </p:cNvSpPr>
          <p:nvPr>
            <p:ph idx="1"/>
          </p:nvPr>
        </p:nvSpPr>
        <p:spPr>
          <a:xfrm>
            <a:off x="1012825" y="1285875"/>
            <a:ext cx="7497763" cy="1338263"/>
          </a:xfrm>
        </p:spPr>
        <p:txBody>
          <a:bodyPr/>
          <a:lstStyle/>
          <a:p>
            <a:pPr eaLnBrk="1" hangingPunct="1"/>
            <a:r>
              <a:rPr lang="en-CA" sz="2500"/>
              <a:t>What Does “Solving” Mean?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CA" sz="2500"/>
              <a:t>Finding a value for “x” (Variable) so that both sides of an equation will be </a:t>
            </a:r>
            <a:r>
              <a:rPr lang="en-CA" sz="2500">
                <a:solidFill>
                  <a:srgbClr val="FF0000"/>
                </a:solidFill>
              </a:rPr>
              <a:t>equal</a:t>
            </a:r>
          </a:p>
          <a:p>
            <a:pPr eaLnBrk="1" hangingPunct="1">
              <a:buFont typeface="Wingdings 2" pitchFamily="18" charset="2"/>
              <a:buNone/>
            </a:pPr>
            <a:endParaRPr lang="en-CA" sz="250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714500" y="3357563"/>
          <a:ext cx="150018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60113" imgH="177723" progId="Equation.DSMT4">
                  <p:embed/>
                </p:oleObj>
              </mc:Choice>
              <mc:Fallback>
                <p:oleObj name="Equation" r:id="rId3" imgW="660113" imgH="177723" progId="Equation.DSMT4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3357563"/>
                        <a:ext cx="1500188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Content Placeholder 2"/>
          <p:cNvSpPr txBox="1">
            <a:spLocks/>
          </p:cNvSpPr>
          <p:nvPr/>
        </p:nvSpPr>
        <p:spPr bwMode="auto">
          <a:xfrm>
            <a:off x="1143000" y="2857500"/>
            <a:ext cx="242887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CA" sz="2500">
                <a:latin typeface="Gill Sans MT" pitchFamily="34" charset="0"/>
              </a:rPr>
              <a:t>Ex: Solve for “x”</a:t>
            </a:r>
          </a:p>
          <a:p>
            <a:pPr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en-CA" sz="2500">
              <a:latin typeface="Gill Sans MT" pitchFamily="34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174875" y="3883025"/>
          <a:ext cx="106838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69696" imgH="177723" progId="Equation.DSMT4">
                  <p:embed/>
                </p:oleObj>
              </mc:Choice>
              <mc:Fallback>
                <p:oleObj name="Equation" r:id="rId5" imgW="469696" imgH="177723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4875" y="3883025"/>
                        <a:ext cx="1068388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374900" y="4344988"/>
          <a:ext cx="8667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670" imgH="177646" progId="Equation.DSMT4">
                  <p:embed/>
                </p:oleObj>
              </mc:Choice>
              <mc:Fallback>
                <p:oleObj name="Equation" r:id="rId7" imgW="380670" imgH="177646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4344988"/>
                        <a:ext cx="866775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557588" y="3284538"/>
          <a:ext cx="1817687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99753" imgH="253890" progId="Equation.DSMT4">
                  <p:embed/>
                </p:oleObj>
              </mc:Choice>
              <mc:Fallback>
                <p:oleObj name="Equation" r:id="rId9" imgW="799753" imgH="253890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7588" y="3284538"/>
                        <a:ext cx="1817687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075113" y="3832225"/>
          <a:ext cx="12985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71004" imgH="177646" progId="Equation.DSMT4">
                  <p:embed/>
                </p:oleObj>
              </mc:Choice>
              <mc:Fallback>
                <p:oleObj name="Equation" r:id="rId11" imgW="571004" imgH="177646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5113" y="3832225"/>
                        <a:ext cx="1298575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578350" y="4294188"/>
          <a:ext cx="83661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68140" imgH="177723" progId="Equation.DSMT4">
                  <p:embed/>
                </p:oleObj>
              </mc:Choice>
              <mc:Fallback>
                <p:oleObj name="Equation" r:id="rId13" imgW="368140" imgH="177723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4294188"/>
                        <a:ext cx="836613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TextBox 10"/>
          <p:cNvSpPr txBox="1">
            <a:spLocks noChangeArrowheads="1"/>
          </p:cNvSpPr>
          <p:nvPr/>
        </p:nvSpPr>
        <p:spPr bwMode="auto">
          <a:xfrm>
            <a:off x="5689600" y="3744913"/>
            <a:ext cx="287496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Both sides will be equal</a:t>
            </a:r>
          </a:p>
        </p:txBody>
      </p:sp>
      <p:sp>
        <p:nvSpPr>
          <p:cNvPr id="1036" name="Content Placeholder 2"/>
          <p:cNvSpPr txBox="1">
            <a:spLocks/>
          </p:cNvSpPr>
          <p:nvPr/>
        </p:nvSpPr>
        <p:spPr bwMode="auto">
          <a:xfrm>
            <a:off x="1020763" y="4994275"/>
            <a:ext cx="7497762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CA" sz="2500">
                <a:latin typeface="Gill Sans MT" pitchFamily="34" charset="0"/>
              </a:rPr>
              <a:t>When you’re “</a:t>
            </a:r>
            <a:r>
              <a:rPr lang="en-CA" sz="2500">
                <a:solidFill>
                  <a:srgbClr val="FF0000"/>
                </a:solidFill>
                <a:latin typeface="Gill Sans MT" pitchFamily="34" charset="0"/>
              </a:rPr>
              <a:t>solving</a:t>
            </a:r>
            <a:r>
              <a:rPr lang="en-CA" sz="2500">
                <a:latin typeface="Gill Sans MT" pitchFamily="34" charset="0"/>
              </a:rPr>
              <a:t>” there will always be an </a:t>
            </a:r>
            <a:r>
              <a:rPr lang="en-CA" sz="2500">
                <a:solidFill>
                  <a:srgbClr val="FF0000"/>
                </a:solidFill>
                <a:latin typeface="Gill Sans MT" pitchFamily="34" charset="0"/>
              </a:rPr>
              <a:t>equal sign</a:t>
            </a:r>
            <a:r>
              <a:rPr lang="en-CA" sz="2500">
                <a:latin typeface="Gill Sans MT" pitchFamily="34" charset="0"/>
              </a:rPr>
              <a:t> in the equation. </a:t>
            </a:r>
          </a:p>
          <a:p>
            <a:pPr eaLnBrk="1" hangingPunct="1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en-CA" sz="250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124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" grpId="0"/>
      <p:bldP spid="1035" grpId="0"/>
      <p:bldP spid="10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441" y="274638"/>
            <a:ext cx="7831137" cy="5524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300" dirty="0">
                <a:solidFill>
                  <a:schemeClr val="tx2">
                    <a:satMod val="130000"/>
                  </a:schemeClr>
                </a:solidFill>
              </a:rPr>
              <a:t>Practice: Solve for “x”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2588867"/>
              </p:ext>
            </p:extLst>
          </p:nvPr>
        </p:nvGraphicFramePr>
        <p:xfrm>
          <a:off x="323528" y="1327150"/>
          <a:ext cx="135096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60113" imgH="215806" progId="Equation.DSMT4">
                  <p:embed/>
                </p:oleObj>
              </mc:Choice>
              <mc:Fallback>
                <p:oleObj name="Equation" r:id="rId3" imgW="660113" imgH="215806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327150"/>
                        <a:ext cx="1350963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4960635"/>
              </p:ext>
            </p:extLst>
          </p:nvPr>
        </p:nvGraphicFramePr>
        <p:xfrm>
          <a:off x="2484116" y="1325563"/>
          <a:ext cx="18446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01309" imgH="215806" progId="Equation.DSMT4">
                  <p:embed/>
                </p:oleObj>
              </mc:Choice>
              <mc:Fallback>
                <p:oleObj name="Equation" r:id="rId5" imgW="901309" imgH="215806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116" y="1325563"/>
                        <a:ext cx="1844675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2325662"/>
              </p:ext>
            </p:extLst>
          </p:nvPr>
        </p:nvGraphicFramePr>
        <p:xfrm>
          <a:off x="5365428" y="1300163"/>
          <a:ext cx="2259013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04900" imgH="254000" progId="Equation.DSMT4">
                  <p:embed/>
                </p:oleObj>
              </mc:Choice>
              <mc:Fallback>
                <p:oleObj name="Equation" r:id="rId7" imgW="1104900" imgH="25400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428" y="1300163"/>
                        <a:ext cx="2259013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847652"/>
              </p:ext>
            </p:extLst>
          </p:nvPr>
        </p:nvGraphicFramePr>
        <p:xfrm>
          <a:off x="964878" y="3371850"/>
          <a:ext cx="244316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93800" imgH="215900" progId="Equation.DSMT4">
                  <p:embed/>
                </p:oleObj>
              </mc:Choice>
              <mc:Fallback>
                <p:oleObj name="Equation" r:id="rId9" imgW="1193800" imgH="215900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4878" y="3371850"/>
                        <a:ext cx="2443163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734242"/>
              </p:ext>
            </p:extLst>
          </p:nvPr>
        </p:nvGraphicFramePr>
        <p:xfrm>
          <a:off x="4219253" y="3330575"/>
          <a:ext cx="228600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17115" imgH="253890" progId="Equation.DSMT4">
                  <p:embed/>
                </p:oleObj>
              </mc:Choice>
              <mc:Fallback>
                <p:oleObj name="Equation" r:id="rId11" imgW="1117115" imgH="253890" progId="Equation.DSMT4">
                  <p:embed/>
                  <p:pic>
                    <p:nvPicPr>
                      <p:cNvPr id="205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9253" y="3330575"/>
                        <a:ext cx="2286000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5715836"/>
              </p:ext>
            </p:extLst>
          </p:nvPr>
        </p:nvGraphicFramePr>
        <p:xfrm>
          <a:off x="704528" y="1638300"/>
          <a:ext cx="49371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41300" imgH="228600" progId="Equation.DSMT4">
                  <p:embed/>
                </p:oleObj>
              </mc:Choice>
              <mc:Fallback>
                <p:oleObj name="Equation" r:id="rId13" imgW="241300" imgH="228600" progId="Equation.DSMT4">
                  <p:embed/>
                  <p:pic>
                    <p:nvPicPr>
                      <p:cNvPr id="205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28" y="1638300"/>
                        <a:ext cx="493713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9642541"/>
              </p:ext>
            </p:extLst>
          </p:nvPr>
        </p:nvGraphicFramePr>
        <p:xfrm>
          <a:off x="1323653" y="1636713"/>
          <a:ext cx="49371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41300" imgH="228600" progId="Equation.DSMT4">
                  <p:embed/>
                </p:oleObj>
              </mc:Choice>
              <mc:Fallback>
                <p:oleObj name="Equation" r:id="rId15" imgW="241300" imgH="228600" progId="Equation.DSMT4">
                  <p:embed/>
                  <p:pic>
                    <p:nvPicPr>
                      <p:cNvPr id="205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3653" y="1636713"/>
                        <a:ext cx="493713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91901"/>
              </p:ext>
            </p:extLst>
          </p:nvPr>
        </p:nvGraphicFramePr>
        <p:xfrm>
          <a:off x="902966" y="2293938"/>
          <a:ext cx="779462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670" imgH="177646" progId="Equation.DSMT4">
                  <p:embed/>
                </p:oleObj>
              </mc:Choice>
              <mc:Fallback>
                <p:oleObj name="Equation" r:id="rId16" imgW="380670" imgH="177646" progId="Equation.DSMT4">
                  <p:embed/>
                  <p:pic>
                    <p:nvPicPr>
                      <p:cNvPr id="205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966" y="2293938"/>
                        <a:ext cx="779462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2043442"/>
              </p:ext>
            </p:extLst>
          </p:nvPr>
        </p:nvGraphicFramePr>
        <p:xfrm>
          <a:off x="3225478" y="1811338"/>
          <a:ext cx="62388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4404" imgH="177569" progId="Equation.DSMT4">
                  <p:embed/>
                </p:oleObj>
              </mc:Choice>
              <mc:Fallback>
                <p:oleObj name="Equation" r:id="rId18" imgW="304404" imgH="177569" progId="Equation.DSMT4">
                  <p:embed/>
                  <p:pic>
                    <p:nvPicPr>
                      <p:cNvPr id="205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478" y="1811338"/>
                        <a:ext cx="623888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3022492"/>
              </p:ext>
            </p:extLst>
          </p:nvPr>
        </p:nvGraphicFramePr>
        <p:xfrm>
          <a:off x="4124003" y="1779588"/>
          <a:ext cx="62388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04404" imgH="177569" progId="Equation.DSMT4">
                  <p:embed/>
                </p:oleObj>
              </mc:Choice>
              <mc:Fallback>
                <p:oleObj name="Equation" r:id="rId20" imgW="304404" imgH="177569" progId="Equation.DSMT4">
                  <p:embed/>
                  <p:pic>
                    <p:nvPicPr>
                      <p:cNvPr id="206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003" y="1779588"/>
                        <a:ext cx="623888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645791" y="1379537"/>
            <a:ext cx="387350" cy="29527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783110" y="1686719"/>
            <a:ext cx="387350" cy="293687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446141" y="1404937"/>
            <a:ext cx="387350" cy="29527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474716" y="1804987"/>
            <a:ext cx="387350" cy="29527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9660850"/>
              </p:ext>
            </p:extLst>
          </p:nvPr>
        </p:nvGraphicFramePr>
        <p:xfrm>
          <a:off x="3558853" y="2343150"/>
          <a:ext cx="544513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66469" imgH="139579" progId="Equation.DSMT4">
                  <p:embed/>
                </p:oleObj>
              </mc:Choice>
              <mc:Fallback>
                <p:oleObj name="Equation" r:id="rId21" imgW="266469" imgH="139579" progId="Equation.DSMT4">
                  <p:embed/>
                  <p:pic>
                    <p:nvPicPr>
                      <p:cNvPr id="206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8853" y="2343150"/>
                        <a:ext cx="544513" cy="28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606667"/>
              </p:ext>
            </p:extLst>
          </p:nvPr>
        </p:nvGraphicFramePr>
        <p:xfrm>
          <a:off x="4062091" y="2273300"/>
          <a:ext cx="6223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04404" imgH="177569" progId="Equation.DSMT4">
                  <p:embed/>
                </p:oleObj>
              </mc:Choice>
              <mc:Fallback>
                <p:oleObj name="Equation" r:id="rId23" imgW="304404" imgH="177569" progId="Equation.DSMT4">
                  <p:embed/>
                  <p:pic>
                    <p:nvPicPr>
                      <p:cNvPr id="20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2091" y="2273300"/>
                        <a:ext cx="622300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035663"/>
              </p:ext>
            </p:extLst>
          </p:nvPr>
        </p:nvGraphicFramePr>
        <p:xfrm>
          <a:off x="6384603" y="1806575"/>
          <a:ext cx="623888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04536" imgH="164957" progId="Equation.DSMT4">
                  <p:embed/>
                </p:oleObj>
              </mc:Choice>
              <mc:Fallback>
                <p:oleObj name="Equation" r:id="rId25" imgW="304536" imgH="164957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4603" y="1806575"/>
                        <a:ext cx="623888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5775012"/>
              </p:ext>
            </p:extLst>
          </p:nvPr>
        </p:nvGraphicFramePr>
        <p:xfrm>
          <a:off x="7354566" y="1787525"/>
          <a:ext cx="623887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04536" imgH="164957" progId="Equation.DSMT4">
                  <p:embed/>
                </p:oleObj>
              </mc:Choice>
              <mc:Fallback>
                <p:oleObj name="Equation" r:id="rId27" imgW="304536" imgH="164957" progId="Equation.DSMT4">
                  <p:embed/>
                  <p:pic>
                    <p:nvPicPr>
                      <p:cNvPr id="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4566" y="1787525"/>
                        <a:ext cx="623887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>
            <a:off x="6604472" y="1386681"/>
            <a:ext cx="388938" cy="29527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6633047" y="1788319"/>
            <a:ext cx="387350" cy="2936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319800"/>
              </p:ext>
            </p:extLst>
          </p:nvPr>
        </p:nvGraphicFramePr>
        <p:xfrm>
          <a:off x="6717978" y="2325688"/>
          <a:ext cx="544513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66469" imgH="139579" progId="Equation.DSMT4">
                  <p:embed/>
                </p:oleObj>
              </mc:Choice>
              <mc:Fallback>
                <p:oleObj name="Equation" r:id="rId29" imgW="266469" imgH="139579" progId="Equation.DSMT4">
                  <p:embed/>
                  <p:pic>
                    <p:nvPicPr>
                      <p:cNvPr id="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7978" y="2325688"/>
                        <a:ext cx="544513" cy="284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022986"/>
              </p:ext>
            </p:extLst>
          </p:nvPr>
        </p:nvGraphicFramePr>
        <p:xfrm>
          <a:off x="7249791" y="2266950"/>
          <a:ext cx="3889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90335" imgH="164957" progId="Equation.DSMT4">
                  <p:embed/>
                </p:oleObj>
              </mc:Choice>
              <mc:Fallback>
                <p:oleObj name="Equation" r:id="rId30" imgW="190335" imgH="164957" progId="Equation.DSMT4">
                  <p:embed/>
                  <p:pic>
                    <p:nvPicPr>
                      <p:cNvPr id="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9791" y="2266950"/>
                        <a:ext cx="388937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9713469"/>
              </p:ext>
            </p:extLst>
          </p:nvPr>
        </p:nvGraphicFramePr>
        <p:xfrm>
          <a:off x="2009453" y="3851275"/>
          <a:ext cx="8064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93359" imgH="177646" progId="Equation.DSMT4">
                  <p:embed/>
                </p:oleObj>
              </mc:Choice>
              <mc:Fallback>
                <p:oleObj name="Equation" r:id="rId32" imgW="393359" imgH="177646" progId="Equation.DSMT4">
                  <p:embed/>
                  <p:pic>
                    <p:nvPicPr>
                      <p:cNvPr id="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453" y="3851275"/>
                        <a:ext cx="80645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31416"/>
              </p:ext>
            </p:extLst>
          </p:nvPr>
        </p:nvGraphicFramePr>
        <p:xfrm>
          <a:off x="1152203" y="3848100"/>
          <a:ext cx="8064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93359" imgH="177646" progId="Equation.DSMT4">
                  <p:embed/>
                </p:oleObj>
              </mc:Choice>
              <mc:Fallback>
                <p:oleObj name="Equation" r:id="rId34" imgW="393359" imgH="177646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2203" y="3848100"/>
                        <a:ext cx="80645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 rot="5400000">
            <a:off x="2306316" y="3443287"/>
            <a:ext cx="387350" cy="29527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2334891" y="3844925"/>
            <a:ext cx="387350" cy="29527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647117"/>
              </p:ext>
            </p:extLst>
          </p:nvPr>
        </p:nvGraphicFramePr>
        <p:xfrm>
          <a:off x="1350641" y="4387850"/>
          <a:ext cx="88106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31425" imgH="177646" progId="Equation.DSMT4">
                  <p:embed/>
                </p:oleObj>
              </mc:Choice>
              <mc:Fallback>
                <p:oleObj name="Equation" r:id="rId36" imgW="431425" imgH="177646" progId="Equation.DSMT4">
                  <p:embed/>
                  <p:pic>
                    <p:nvPicPr>
                      <p:cNvPr id="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0641" y="4387850"/>
                        <a:ext cx="881062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1581175"/>
              </p:ext>
            </p:extLst>
          </p:nvPr>
        </p:nvGraphicFramePr>
        <p:xfrm>
          <a:off x="2225353" y="4413250"/>
          <a:ext cx="3889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90335" imgH="164957" progId="Equation.DSMT4">
                  <p:embed/>
                </p:oleObj>
              </mc:Choice>
              <mc:Fallback>
                <p:oleObj name="Equation" r:id="rId38" imgW="190335" imgH="164957" progId="Equation.DSMT4">
                  <p:embed/>
                  <p:pic>
                    <p:nvPicPr>
                      <p:cNvPr id="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5353" y="4413250"/>
                        <a:ext cx="388938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traight Connector 31"/>
          <p:cNvCxnSpPr/>
          <p:nvPr/>
        </p:nvCxnSpPr>
        <p:spPr>
          <a:xfrm rot="5400000">
            <a:off x="1501454" y="3436937"/>
            <a:ext cx="387350" cy="29527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1529235" y="3837781"/>
            <a:ext cx="387350" cy="293687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7092550"/>
              </p:ext>
            </p:extLst>
          </p:nvPr>
        </p:nvGraphicFramePr>
        <p:xfrm>
          <a:off x="1520503" y="4649788"/>
          <a:ext cx="44291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15806" imgH="228501" progId="Equation.DSMT4">
                  <p:embed/>
                </p:oleObj>
              </mc:Choice>
              <mc:Fallback>
                <p:oleObj name="Equation" r:id="rId40" imgW="215806" imgH="228501" progId="Equation.DSMT4">
                  <p:embed/>
                  <p:pic>
                    <p:nvPicPr>
                      <p:cNvPr id="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0503" y="4649788"/>
                        <a:ext cx="442913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138017"/>
              </p:ext>
            </p:extLst>
          </p:nvPr>
        </p:nvGraphicFramePr>
        <p:xfrm>
          <a:off x="2204716" y="4649788"/>
          <a:ext cx="54451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266584" imgH="228501" progId="Equation.DSMT4">
                  <p:embed/>
                </p:oleObj>
              </mc:Choice>
              <mc:Fallback>
                <p:oleObj name="Equation" r:id="rId42" imgW="266584" imgH="228501" progId="Equation.DSMT4">
                  <p:embed/>
                  <p:pic>
                    <p:nvPicPr>
                      <p:cNvPr id="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4716" y="4649788"/>
                        <a:ext cx="544512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4461606"/>
              </p:ext>
            </p:extLst>
          </p:nvPr>
        </p:nvGraphicFramePr>
        <p:xfrm>
          <a:off x="1666553" y="5286375"/>
          <a:ext cx="544513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66469" imgH="139579" progId="Equation.DSMT4">
                  <p:embed/>
                </p:oleObj>
              </mc:Choice>
              <mc:Fallback>
                <p:oleObj name="Equation" r:id="rId44" imgW="266469" imgH="139579" progId="Equation.DSMT4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553" y="5286375"/>
                        <a:ext cx="544513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 rot="5400000">
            <a:off x="1509391" y="4405312"/>
            <a:ext cx="387350" cy="295275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1645916" y="4713288"/>
            <a:ext cx="388937" cy="293687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1120153"/>
              </p:ext>
            </p:extLst>
          </p:nvPr>
        </p:nvGraphicFramePr>
        <p:xfrm>
          <a:off x="2209478" y="5214938"/>
          <a:ext cx="44132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15619" imgH="164885" progId="Equation.DSMT4">
                  <p:embed/>
                </p:oleObj>
              </mc:Choice>
              <mc:Fallback>
                <p:oleObj name="Equation" r:id="rId46" imgW="215619" imgH="164885" progId="Equation.DSMT4">
                  <p:embed/>
                  <p:pic>
                    <p:nvPicPr>
                      <p:cNvPr id="2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478" y="5214938"/>
                        <a:ext cx="441325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368538"/>
              </p:ext>
            </p:extLst>
          </p:nvPr>
        </p:nvGraphicFramePr>
        <p:xfrm>
          <a:off x="4681216" y="3651250"/>
          <a:ext cx="46831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228600" imgH="228600" progId="Equation.DSMT4">
                  <p:embed/>
                </p:oleObj>
              </mc:Choice>
              <mc:Fallback>
                <p:oleObj name="Equation" r:id="rId48" imgW="228600" imgH="228600" progId="Equation.DSMT4">
                  <p:embed/>
                  <p:pic>
                    <p:nvPicPr>
                      <p:cNvPr id="4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1216" y="3651250"/>
                        <a:ext cx="468312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6638425"/>
              </p:ext>
            </p:extLst>
          </p:nvPr>
        </p:nvGraphicFramePr>
        <p:xfrm>
          <a:off x="6138541" y="3681413"/>
          <a:ext cx="46831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228600" imgH="228600" progId="Equation.DSMT4">
                  <p:embed/>
                </p:oleObj>
              </mc:Choice>
              <mc:Fallback>
                <p:oleObj name="Equation" r:id="rId50" imgW="228600" imgH="228600" progId="Equation.DSMT4">
                  <p:embed/>
                  <p:pic>
                    <p:nvPicPr>
                      <p:cNvPr id="4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8541" y="3681413"/>
                        <a:ext cx="468312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7527090"/>
              </p:ext>
            </p:extLst>
          </p:nvPr>
        </p:nvGraphicFramePr>
        <p:xfrm>
          <a:off x="4928866" y="4227513"/>
          <a:ext cx="1274762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622030" imgH="253890" progId="Equation.DSMT4">
                  <p:embed/>
                </p:oleObj>
              </mc:Choice>
              <mc:Fallback>
                <p:oleObj name="Equation" r:id="rId52" imgW="622030" imgH="253890" progId="Equation.DSMT4">
                  <p:embed/>
                  <p:pic>
                    <p:nvPicPr>
                      <p:cNvPr id="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8866" y="4227513"/>
                        <a:ext cx="1274762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Connector 42"/>
          <p:cNvCxnSpPr/>
          <p:nvPr/>
        </p:nvCxnSpPr>
        <p:spPr>
          <a:xfrm rot="5400000">
            <a:off x="4766147" y="3391694"/>
            <a:ext cx="387350" cy="2936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732810" y="3777456"/>
            <a:ext cx="387350" cy="293687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145174"/>
              </p:ext>
            </p:extLst>
          </p:nvPr>
        </p:nvGraphicFramePr>
        <p:xfrm>
          <a:off x="6225853" y="4303713"/>
          <a:ext cx="2603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126725" imgH="177415" progId="Equation.DSMT4">
                  <p:embed/>
                </p:oleObj>
              </mc:Choice>
              <mc:Fallback>
                <p:oleObj name="Equation" r:id="rId54" imgW="126725" imgH="177415" progId="Equation.DSMT4">
                  <p:embed/>
                  <p:pic>
                    <p:nvPicPr>
                      <p:cNvPr id="20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5853" y="4303713"/>
                        <a:ext cx="260350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557302"/>
              </p:ext>
            </p:extLst>
          </p:nvPr>
        </p:nvGraphicFramePr>
        <p:xfrm>
          <a:off x="5638478" y="4830763"/>
          <a:ext cx="7810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380670" imgH="177646" progId="Equation.DSMT4">
                  <p:embed/>
                </p:oleObj>
              </mc:Choice>
              <mc:Fallback>
                <p:oleObj name="Equation" r:id="rId56" imgW="380670" imgH="177646" progId="Equation.DSMT4">
                  <p:embed/>
                  <p:pic>
                    <p:nvPicPr>
                      <p:cNvPr id="207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478" y="4830763"/>
                        <a:ext cx="781050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0928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7499350" cy="7556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300" dirty="0">
                <a:solidFill>
                  <a:schemeClr val="tx2">
                    <a:satMod val="130000"/>
                  </a:schemeClr>
                </a:solidFill>
              </a:rPr>
              <a:t>ii) Solving Quadratic Equations</a:t>
            </a:r>
          </a:p>
        </p:txBody>
      </p:sp>
      <p:sp>
        <p:nvSpPr>
          <p:cNvPr id="3082" name="Content Placeholder 2"/>
          <p:cNvSpPr>
            <a:spLocks noGrp="1"/>
          </p:cNvSpPr>
          <p:nvPr>
            <p:ph idx="1"/>
          </p:nvPr>
        </p:nvSpPr>
        <p:spPr>
          <a:xfrm>
            <a:off x="323528" y="1012825"/>
            <a:ext cx="7499350" cy="21082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en-CA" sz="2500"/>
              <a:t>Quadratic Functions (Square Functions) are equations with “x” to the power of 2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CA" sz="2500"/>
              <a:t>When Solving Q.F. square root both sides to get rid of</a:t>
            </a:r>
          </a:p>
          <a:p>
            <a:pPr eaLnBrk="1" hangingPunct="1">
              <a:buFont typeface="Wingdings 2" pitchFamily="18" charset="2"/>
              <a:buNone/>
            </a:pPr>
            <a:endParaRPr lang="en-CA" sz="200"/>
          </a:p>
          <a:p>
            <a:pPr eaLnBrk="1" hangingPunct="1">
              <a:buFont typeface="Wingdings 2" pitchFamily="18" charset="2"/>
              <a:buNone/>
            </a:pPr>
            <a:r>
              <a:rPr lang="en-CA" sz="2500"/>
              <a:t>Ex: Solve for “x” 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029890"/>
              </p:ext>
            </p:extLst>
          </p:nvPr>
        </p:nvGraphicFramePr>
        <p:xfrm>
          <a:off x="7452320" y="1674639"/>
          <a:ext cx="4699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0335" imgH="215713" progId="Equation.DSMT4">
                  <p:embed/>
                </p:oleObj>
              </mc:Choice>
              <mc:Fallback>
                <p:oleObj name="Equation" r:id="rId3" imgW="190335" imgH="215713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2320" y="1674639"/>
                        <a:ext cx="469900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289094"/>
              </p:ext>
            </p:extLst>
          </p:nvPr>
        </p:nvGraphicFramePr>
        <p:xfrm>
          <a:off x="934715" y="3082925"/>
          <a:ext cx="225425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14003" imgH="215806" progId="Equation.DSMT4">
                  <p:embed/>
                </p:oleObj>
              </mc:Choice>
              <mc:Fallback>
                <p:oleObj name="Equation" r:id="rId5" imgW="914003" imgH="215806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715" y="3082925"/>
                        <a:ext cx="2254250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9447455"/>
              </p:ext>
            </p:extLst>
          </p:nvPr>
        </p:nvGraphicFramePr>
        <p:xfrm>
          <a:off x="1685603" y="3676650"/>
          <a:ext cx="15335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22030" imgH="215806" progId="Equation.DSMT4">
                  <p:embed/>
                </p:oleObj>
              </mc:Choice>
              <mc:Fallback>
                <p:oleObj name="Equation" r:id="rId7" imgW="622030" imgH="215806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5603" y="3676650"/>
                        <a:ext cx="1533525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78587"/>
              </p:ext>
            </p:extLst>
          </p:nvPr>
        </p:nvGraphicFramePr>
        <p:xfrm>
          <a:off x="1858640" y="4284663"/>
          <a:ext cx="150336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09336" imgH="215806" progId="Equation.DSMT4">
                  <p:embed/>
                </p:oleObj>
              </mc:Choice>
              <mc:Fallback>
                <p:oleObj name="Equation" r:id="rId9" imgW="609336" imgH="215806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640" y="4284663"/>
                        <a:ext cx="1503363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656771"/>
              </p:ext>
            </p:extLst>
          </p:nvPr>
        </p:nvGraphicFramePr>
        <p:xfrm>
          <a:off x="2071365" y="4995863"/>
          <a:ext cx="115887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69696" imgH="177723" progId="Equation.DSMT4">
                  <p:embed/>
                </p:oleObj>
              </mc:Choice>
              <mc:Fallback>
                <p:oleObj name="Equation" r:id="rId11" imgW="469696" imgH="177723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365" y="4995863"/>
                        <a:ext cx="1158875" cy="436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6123308"/>
              </p:ext>
            </p:extLst>
          </p:nvPr>
        </p:nvGraphicFramePr>
        <p:xfrm>
          <a:off x="1607815" y="4238625"/>
          <a:ext cx="750888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04668" imgH="241195" progId="Equation.DSMT4">
                  <p:embed/>
                </p:oleObj>
              </mc:Choice>
              <mc:Fallback>
                <p:oleObj name="Equation" r:id="rId13" imgW="304668" imgH="241195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7815" y="4238625"/>
                        <a:ext cx="750888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608066"/>
              </p:ext>
            </p:extLst>
          </p:nvPr>
        </p:nvGraphicFramePr>
        <p:xfrm>
          <a:off x="2607940" y="4251325"/>
          <a:ext cx="750888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04668" imgH="241195" progId="Equation.DSMT4">
                  <p:embed/>
                </p:oleObj>
              </mc:Choice>
              <mc:Fallback>
                <p:oleObj name="Equation" r:id="rId15" imgW="304668" imgH="241195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7940" y="4251325"/>
                        <a:ext cx="750888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3" name="TextBox 10"/>
          <p:cNvSpPr txBox="1">
            <a:spLocks noChangeArrowheads="1"/>
          </p:cNvSpPr>
          <p:nvPr/>
        </p:nvSpPr>
        <p:spPr bwMode="auto">
          <a:xfrm>
            <a:off x="4360540" y="3149600"/>
            <a:ext cx="15049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Isolate “</a:t>
            </a:r>
            <a:r>
              <a:rPr lang="en-CA" sz="2200">
                <a:solidFill>
                  <a:srgbClr val="FF0000"/>
                </a:solidFill>
                <a:latin typeface="Gill Sans MT" pitchFamily="34" charset="0"/>
              </a:rPr>
              <a:t>x</a:t>
            </a:r>
            <a:r>
              <a:rPr lang="en-CA" sz="2200" baseline="30000">
                <a:solidFill>
                  <a:srgbClr val="FF0000"/>
                </a:solidFill>
                <a:latin typeface="Gill Sans MT" pitchFamily="34" charset="0"/>
              </a:rPr>
              <a:t>2</a:t>
            </a:r>
            <a:r>
              <a:rPr lang="en-CA" sz="2200">
                <a:latin typeface="Gill Sans MT" pitchFamily="34" charset="0"/>
              </a:rPr>
              <a:t>”</a:t>
            </a:r>
          </a:p>
        </p:txBody>
      </p:sp>
      <p:sp>
        <p:nvSpPr>
          <p:cNvPr id="3084" name="TextBox 11"/>
          <p:cNvSpPr txBox="1">
            <a:spLocks noChangeArrowheads="1"/>
          </p:cNvSpPr>
          <p:nvPr/>
        </p:nvSpPr>
        <p:spPr bwMode="auto">
          <a:xfrm>
            <a:off x="4368478" y="4259263"/>
            <a:ext cx="2795587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Square root both sides</a:t>
            </a:r>
          </a:p>
        </p:txBody>
      </p:sp>
      <p:sp>
        <p:nvSpPr>
          <p:cNvPr id="3085" name="TextBox 12"/>
          <p:cNvSpPr txBox="1">
            <a:spLocks noChangeArrowheads="1"/>
          </p:cNvSpPr>
          <p:nvPr/>
        </p:nvSpPr>
        <p:spPr bwMode="auto">
          <a:xfrm>
            <a:off x="398140" y="5616575"/>
            <a:ext cx="69834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When you square root a number, you always get 2 answers:</a:t>
            </a:r>
          </a:p>
          <a:p>
            <a:pPr eaLnBrk="1" hangingPunct="1"/>
            <a:r>
              <a:rPr lang="en-CA" sz="2200">
                <a:latin typeface="Gill Sans MT" pitchFamily="34" charset="0"/>
              </a:rPr>
              <a:t>Positive &amp; Negative</a:t>
            </a:r>
          </a:p>
        </p:txBody>
      </p:sp>
    </p:spTree>
    <p:extLst>
      <p:ext uri="{BB962C8B-B14F-4D97-AF65-F5344CB8AC3E}">
        <p14:creationId xmlns:p14="http://schemas.microsoft.com/office/powerpoint/2010/main" val="3030764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3" grpId="0"/>
      <p:bldP spid="3084" grpId="0"/>
      <p:bldP spid="308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507" y="274638"/>
            <a:ext cx="7497763" cy="6111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300" dirty="0">
                <a:solidFill>
                  <a:schemeClr val="tx2">
                    <a:satMod val="130000"/>
                  </a:schemeClr>
                </a:solidFill>
              </a:rPr>
              <a:t>Practice: Solve for “t”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0991857"/>
              </p:ext>
            </p:extLst>
          </p:nvPr>
        </p:nvGraphicFramePr>
        <p:xfrm>
          <a:off x="3971032" y="1146175"/>
          <a:ext cx="3033713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9449" imgH="241195" progId="Equation.DSMT4">
                  <p:embed/>
                </p:oleObj>
              </mc:Choice>
              <mc:Fallback>
                <p:oleObj name="Equation" r:id="rId3" imgW="1269449" imgH="241195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1032" y="1146175"/>
                        <a:ext cx="3033713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9936203"/>
              </p:ext>
            </p:extLst>
          </p:nvPr>
        </p:nvGraphicFramePr>
        <p:xfrm>
          <a:off x="394395" y="1116013"/>
          <a:ext cx="2674937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91726" imgH="241195" progId="Equation.DSMT4">
                  <p:embed/>
                </p:oleObj>
              </mc:Choice>
              <mc:Fallback>
                <p:oleObj name="Equation" r:id="rId5" imgW="1091726" imgH="241195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95" y="1116013"/>
                        <a:ext cx="2674937" cy="592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380955"/>
              </p:ext>
            </p:extLst>
          </p:nvPr>
        </p:nvGraphicFramePr>
        <p:xfrm>
          <a:off x="1710432" y="1908175"/>
          <a:ext cx="1379538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83693" imgH="215713" progId="Equation.DSMT4">
                  <p:embed/>
                </p:oleObj>
              </mc:Choice>
              <mc:Fallback>
                <p:oleObj name="Equation" r:id="rId7" imgW="583693" imgH="215713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0432" y="1908175"/>
                        <a:ext cx="1379538" cy="50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61997"/>
              </p:ext>
            </p:extLst>
          </p:nvPr>
        </p:nvGraphicFramePr>
        <p:xfrm>
          <a:off x="1692970" y="2646363"/>
          <a:ext cx="158908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47419" imgH="215806" progId="Equation.DSMT4">
                  <p:embed/>
                </p:oleObj>
              </mc:Choice>
              <mc:Fallback>
                <p:oleObj name="Equation" r:id="rId9" imgW="647419" imgH="215806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970" y="2646363"/>
                        <a:ext cx="1589087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902182"/>
              </p:ext>
            </p:extLst>
          </p:nvPr>
        </p:nvGraphicFramePr>
        <p:xfrm>
          <a:off x="2654995" y="2654300"/>
          <a:ext cx="741362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751" imgH="241195" progId="Equation.DSMT4">
                  <p:embed/>
                </p:oleObj>
              </mc:Choice>
              <mc:Fallback>
                <p:oleObj name="Equation" r:id="rId11" imgW="342751" imgH="241195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995" y="2654300"/>
                        <a:ext cx="741362" cy="522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3231318"/>
              </p:ext>
            </p:extLst>
          </p:nvPr>
        </p:nvGraphicFramePr>
        <p:xfrm>
          <a:off x="1400870" y="2608263"/>
          <a:ext cx="773112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42751" imgH="241195" progId="Equation.DSMT4">
                  <p:embed/>
                </p:oleObj>
              </mc:Choice>
              <mc:Fallback>
                <p:oleObj name="Equation" r:id="rId13" imgW="342751" imgH="241195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0870" y="2608263"/>
                        <a:ext cx="773112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877613"/>
              </p:ext>
            </p:extLst>
          </p:nvPr>
        </p:nvGraphicFramePr>
        <p:xfrm>
          <a:off x="2110482" y="3303588"/>
          <a:ext cx="13747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45626" imgH="177646" progId="Equation.DSMT4">
                  <p:embed/>
                </p:oleObj>
              </mc:Choice>
              <mc:Fallback>
                <p:oleObj name="Equation" r:id="rId14" imgW="545626" imgH="177646" progId="Equation.DSMT4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0482" y="3303588"/>
                        <a:ext cx="137477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1887649"/>
              </p:ext>
            </p:extLst>
          </p:nvPr>
        </p:nvGraphicFramePr>
        <p:xfrm>
          <a:off x="5225157" y="1811338"/>
          <a:ext cx="1836738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48975" imgH="215806" progId="Equation.DSMT4">
                  <p:embed/>
                </p:oleObj>
              </mc:Choice>
              <mc:Fallback>
                <p:oleObj name="Equation" r:id="rId16" imgW="748975" imgH="215806" progId="Equation.DSMT4">
                  <p:embed/>
                  <p:pic>
                    <p:nvPicPr>
                      <p:cNvPr id="410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5157" y="1811338"/>
                        <a:ext cx="1836738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1010040"/>
              </p:ext>
            </p:extLst>
          </p:nvPr>
        </p:nvGraphicFramePr>
        <p:xfrm>
          <a:off x="5455345" y="2579688"/>
          <a:ext cx="1616075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34449" imgH="215713" progId="Equation.DSMT4">
                  <p:embed/>
                </p:oleObj>
              </mc:Choice>
              <mc:Fallback>
                <p:oleObj name="Equation" r:id="rId18" imgW="634449" imgH="215713" progId="Equation.DSMT4">
                  <p:embed/>
                  <p:pic>
                    <p:nvPicPr>
                      <p:cNvPr id="410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5345" y="2579688"/>
                        <a:ext cx="1616075" cy="550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526415"/>
              </p:ext>
            </p:extLst>
          </p:nvPr>
        </p:nvGraphicFramePr>
        <p:xfrm>
          <a:off x="6312595" y="2498725"/>
          <a:ext cx="91916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42751" imgH="241195" progId="Equation.DSMT4">
                  <p:embed/>
                </p:oleObj>
              </mc:Choice>
              <mc:Fallback>
                <p:oleObj name="Equation" r:id="rId20" imgW="342751" imgH="241195" progId="Equation.DSMT4">
                  <p:embed/>
                  <p:pic>
                    <p:nvPicPr>
                      <p:cNvPr id="4107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595" y="2498725"/>
                        <a:ext cx="919162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006456"/>
              </p:ext>
            </p:extLst>
          </p:nvPr>
        </p:nvGraphicFramePr>
        <p:xfrm>
          <a:off x="5106095" y="2525713"/>
          <a:ext cx="839787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2751" imgH="241195" progId="Equation.DSMT4">
                  <p:embed/>
                </p:oleObj>
              </mc:Choice>
              <mc:Fallback>
                <p:oleObj name="Equation" r:id="rId21" imgW="342751" imgH="241195" progId="Equation.DSMT4">
                  <p:embed/>
                  <p:pic>
                    <p:nvPicPr>
                      <p:cNvPr id="4108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6095" y="2525713"/>
                        <a:ext cx="839787" cy="592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657031"/>
              </p:ext>
            </p:extLst>
          </p:nvPr>
        </p:nvGraphicFramePr>
        <p:xfrm>
          <a:off x="5420420" y="3282950"/>
          <a:ext cx="135096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82181" imgH="177646" progId="Equation.DSMT4">
                  <p:embed/>
                </p:oleObj>
              </mc:Choice>
              <mc:Fallback>
                <p:oleObj name="Equation" r:id="rId22" imgW="482181" imgH="177646" progId="Equation.DSMT4">
                  <p:embed/>
                  <p:pic>
                    <p:nvPicPr>
                      <p:cNvPr id="4109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0420" y="3282950"/>
                        <a:ext cx="1350962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0"/>
          <p:cNvSpPr txBox="1">
            <a:spLocks noChangeArrowheads="1"/>
          </p:cNvSpPr>
          <p:nvPr/>
        </p:nvSpPr>
        <p:spPr bwMode="auto">
          <a:xfrm>
            <a:off x="251520" y="3970338"/>
            <a:ext cx="25765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Check  Your Answer:</a:t>
            </a:r>
          </a:p>
        </p:txBody>
      </p:sp>
      <p:graphicFrame>
        <p:nvGraphicFramePr>
          <p:cNvPr id="41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190714"/>
              </p:ext>
            </p:extLst>
          </p:nvPr>
        </p:nvGraphicFramePr>
        <p:xfrm>
          <a:off x="578545" y="4400550"/>
          <a:ext cx="19240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54100" imgH="292100" progId="Equation.DSMT4">
                  <p:embed/>
                </p:oleObj>
              </mc:Choice>
              <mc:Fallback>
                <p:oleObj name="Equation" r:id="rId24" imgW="1054100" imgH="292100" progId="Equation.DSMT4">
                  <p:embed/>
                  <p:pic>
                    <p:nvPicPr>
                      <p:cNvPr id="411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545" y="4400550"/>
                        <a:ext cx="192405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115020"/>
              </p:ext>
            </p:extLst>
          </p:nvPr>
        </p:nvGraphicFramePr>
        <p:xfrm>
          <a:off x="978595" y="5014913"/>
          <a:ext cx="155416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50531" imgH="177723" progId="Equation.DSMT4">
                  <p:embed/>
                </p:oleObj>
              </mc:Choice>
              <mc:Fallback>
                <p:oleObj name="Equation" r:id="rId26" imgW="850531" imgH="177723" progId="Equation.DSMT4">
                  <p:embed/>
                  <p:pic>
                    <p:nvPicPr>
                      <p:cNvPr id="411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95" y="5014913"/>
                        <a:ext cx="1554162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3270052"/>
              </p:ext>
            </p:extLst>
          </p:nvPr>
        </p:nvGraphicFramePr>
        <p:xfrm>
          <a:off x="576957" y="5608638"/>
          <a:ext cx="21097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155700" imgH="292100" progId="Equation.DSMT4">
                  <p:embed/>
                </p:oleObj>
              </mc:Choice>
              <mc:Fallback>
                <p:oleObj name="Equation" r:id="rId28" imgW="1155700" imgH="292100" progId="Equation.DSMT4">
                  <p:embed/>
                  <p:pic>
                    <p:nvPicPr>
                      <p:cNvPr id="411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957" y="5608638"/>
                        <a:ext cx="2109788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772520"/>
              </p:ext>
            </p:extLst>
          </p:nvPr>
        </p:nvGraphicFramePr>
        <p:xfrm>
          <a:off x="961132" y="6207125"/>
          <a:ext cx="1554163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850531" imgH="177723" progId="Equation.DSMT4">
                  <p:embed/>
                </p:oleObj>
              </mc:Choice>
              <mc:Fallback>
                <p:oleObj name="Equation" r:id="rId30" imgW="850531" imgH="177723" progId="Equation.DSMT4">
                  <p:embed/>
                  <p:pic>
                    <p:nvPicPr>
                      <p:cNvPr id="411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1132" y="6207125"/>
                        <a:ext cx="1554163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0"/>
          <p:cNvSpPr txBox="1">
            <a:spLocks noChangeArrowheads="1"/>
          </p:cNvSpPr>
          <p:nvPr/>
        </p:nvSpPr>
        <p:spPr bwMode="auto">
          <a:xfrm>
            <a:off x="4510782" y="3906838"/>
            <a:ext cx="257651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Check  Your Answer:</a:t>
            </a:r>
          </a:p>
        </p:txBody>
      </p:sp>
      <p:graphicFrame>
        <p:nvGraphicFramePr>
          <p:cNvPr id="2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2410724"/>
              </p:ext>
            </p:extLst>
          </p:nvPr>
        </p:nvGraphicFramePr>
        <p:xfrm>
          <a:off x="4890195" y="4337050"/>
          <a:ext cx="25034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371600" imgH="292100" progId="Equation.DSMT4">
                  <p:embed/>
                </p:oleObj>
              </mc:Choice>
              <mc:Fallback>
                <p:oleObj name="Equation" r:id="rId31" imgW="1371600" imgH="292100" progId="Equation.DSMT4">
                  <p:embed/>
                  <p:pic>
                    <p:nvPicPr>
                      <p:cNvPr id="2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0195" y="4337050"/>
                        <a:ext cx="2503487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971946"/>
              </p:ext>
            </p:extLst>
          </p:nvPr>
        </p:nvGraphicFramePr>
        <p:xfrm>
          <a:off x="5331520" y="4935538"/>
          <a:ext cx="155416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50531" imgH="177723" progId="Equation.DSMT4">
                  <p:embed/>
                </p:oleObj>
              </mc:Choice>
              <mc:Fallback>
                <p:oleObj name="Equation" r:id="rId33" imgW="850531" imgH="177723" progId="Equation.DSMT4">
                  <p:embed/>
                  <p:pic>
                    <p:nvPicPr>
                      <p:cNvPr id="2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1520" y="4935538"/>
                        <a:ext cx="1554162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793118"/>
              </p:ext>
            </p:extLst>
          </p:nvPr>
        </p:nvGraphicFramePr>
        <p:xfrm>
          <a:off x="5860157" y="5351463"/>
          <a:ext cx="1020763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58558" imgH="177723" progId="Equation.DSMT4">
                  <p:embed/>
                </p:oleObj>
              </mc:Choice>
              <mc:Fallback>
                <p:oleObj name="Equation" r:id="rId35" imgW="558558" imgH="177723" progId="Equation.DSMT4">
                  <p:embed/>
                  <p:pic>
                    <p:nvPicPr>
                      <p:cNvPr id="411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0157" y="5351463"/>
                        <a:ext cx="1020763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540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4051"/>
            <a:ext cx="7497763" cy="8143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300" dirty="0">
                <a:solidFill>
                  <a:schemeClr val="tx2">
                    <a:satMod val="130000"/>
                  </a:schemeClr>
                </a:solidFill>
              </a:rPr>
              <a:t>iii) Solving Trinomials by Factoring</a:t>
            </a:r>
          </a:p>
        </p:txBody>
      </p:sp>
      <p:sp>
        <p:nvSpPr>
          <p:cNvPr id="5136" name="TextBox 3"/>
          <p:cNvSpPr txBox="1">
            <a:spLocks noChangeArrowheads="1"/>
          </p:cNvSpPr>
          <p:nvPr/>
        </p:nvSpPr>
        <p:spPr bwMode="auto">
          <a:xfrm>
            <a:off x="499170" y="998438"/>
            <a:ext cx="56832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Rule: zero times anything is always equal to zero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9970834"/>
              </p:ext>
            </p:extLst>
          </p:nvPr>
        </p:nvGraphicFramePr>
        <p:xfrm>
          <a:off x="562670" y="1579463"/>
          <a:ext cx="2628900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80588" imgH="253890" progId="Equation.DSMT4">
                  <p:embed/>
                </p:oleObj>
              </mc:Choice>
              <mc:Fallback>
                <p:oleObj name="Equation" r:id="rId3" imgW="1180588" imgH="25389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70" y="1579463"/>
                        <a:ext cx="2628900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7" name="TextBox 5"/>
          <p:cNvSpPr txBox="1">
            <a:spLocks noChangeArrowheads="1"/>
          </p:cNvSpPr>
          <p:nvPr/>
        </p:nvSpPr>
        <p:spPr bwMode="auto">
          <a:xfrm>
            <a:off x="3475733" y="1666776"/>
            <a:ext cx="39116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Make each bracket equal to zero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367082"/>
              </p:ext>
            </p:extLst>
          </p:nvPr>
        </p:nvGraphicFramePr>
        <p:xfrm>
          <a:off x="362645" y="2749451"/>
          <a:ext cx="1182688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96641" imgH="177723" progId="Equation.DSMT4">
                  <p:embed/>
                </p:oleObj>
              </mc:Choice>
              <mc:Fallback>
                <p:oleObj name="Equation" r:id="rId5" imgW="596641" imgH="177723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645" y="2749451"/>
                        <a:ext cx="1182688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 rot="5400000">
            <a:off x="803970" y="2406551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0148163"/>
              </p:ext>
            </p:extLst>
          </p:nvPr>
        </p:nvGraphicFramePr>
        <p:xfrm>
          <a:off x="1783458" y="2739926"/>
          <a:ext cx="109378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96641" imgH="177723" progId="Equation.DSMT4">
                  <p:embed/>
                </p:oleObj>
              </mc:Choice>
              <mc:Fallback>
                <p:oleObj name="Equation" r:id="rId7" imgW="596641" imgH="177723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3458" y="2739926"/>
                        <a:ext cx="1093787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rot="5400000">
            <a:off x="1827908" y="2370038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7564126"/>
              </p:ext>
            </p:extLst>
          </p:nvPr>
        </p:nvGraphicFramePr>
        <p:xfrm>
          <a:off x="834133" y="3182838"/>
          <a:ext cx="931862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69696" imgH="177723" progId="Equation.DSMT4">
                  <p:embed/>
                </p:oleObj>
              </mc:Choice>
              <mc:Fallback>
                <p:oleObj name="Equation" r:id="rId9" imgW="469696" imgH="177723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133" y="3182838"/>
                        <a:ext cx="931862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912425"/>
              </p:ext>
            </p:extLst>
          </p:nvPr>
        </p:nvGraphicFramePr>
        <p:xfrm>
          <a:off x="2180333" y="3166963"/>
          <a:ext cx="7302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68140" imgH="177723" progId="Equation.DSMT4">
                  <p:embed/>
                </p:oleObj>
              </mc:Choice>
              <mc:Fallback>
                <p:oleObj name="Equation" r:id="rId11" imgW="368140" imgH="177723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0333" y="3166963"/>
                        <a:ext cx="73025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0" name="TextBox 16"/>
          <p:cNvSpPr txBox="1">
            <a:spLocks noChangeArrowheads="1"/>
          </p:cNvSpPr>
          <p:nvPr/>
        </p:nvSpPr>
        <p:spPr bwMode="auto">
          <a:xfrm>
            <a:off x="3439220" y="2443063"/>
            <a:ext cx="378777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Solve for “x” from each bracket</a:t>
            </a:r>
          </a:p>
        </p:txBody>
      </p:sp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2708847"/>
              </p:ext>
            </p:extLst>
          </p:nvPr>
        </p:nvGraphicFramePr>
        <p:xfrm>
          <a:off x="299145" y="4205188"/>
          <a:ext cx="210185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80588" imgH="253890" progId="Equation.DSMT4">
                  <p:embed/>
                </p:oleObj>
              </mc:Choice>
              <mc:Fallback>
                <p:oleObj name="Equation" r:id="rId13" imgW="1180588" imgH="253890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145" y="4205188"/>
                        <a:ext cx="2101850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1" name="TextBox 18"/>
          <p:cNvSpPr txBox="1">
            <a:spLocks noChangeArrowheads="1"/>
          </p:cNvSpPr>
          <p:nvPr/>
        </p:nvSpPr>
        <p:spPr bwMode="auto">
          <a:xfrm>
            <a:off x="310258" y="3784501"/>
            <a:ext cx="9096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Gill Sans MT" pitchFamily="34" charset="0"/>
              </a:rPr>
              <a:t>Check:</a:t>
            </a:r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11671"/>
              </p:ext>
            </p:extLst>
          </p:nvPr>
        </p:nvGraphicFramePr>
        <p:xfrm>
          <a:off x="281683" y="4711601"/>
          <a:ext cx="2395537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45616" imgH="253890" progId="Equation.DSMT4">
                  <p:embed/>
                </p:oleObj>
              </mc:Choice>
              <mc:Fallback>
                <p:oleObj name="Equation" r:id="rId14" imgW="1345616" imgH="253890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83" y="4711601"/>
                        <a:ext cx="2395537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541902"/>
              </p:ext>
            </p:extLst>
          </p:nvPr>
        </p:nvGraphicFramePr>
        <p:xfrm>
          <a:off x="1232595" y="5189438"/>
          <a:ext cx="144621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12447" imgH="253890" progId="Equation.DSMT4">
                  <p:embed/>
                </p:oleObj>
              </mc:Choice>
              <mc:Fallback>
                <p:oleObj name="Equation" r:id="rId16" imgW="812447" imgH="253890" progId="Equation.DSMT4">
                  <p:embed/>
                  <p:pic>
                    <p:nvPicPr>
                      <p:cNvPr id="5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2595" y="5189438"/>
                        <a:ext cx="1446213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9074019"/>
              </p:ext>
            </p:extLst>
          </p:nvPr>
        </p:nvGraphicFramePr>
        <p:xfrm>
          <a:off x="2032695" y="5703788"/>
          <a:ext cx="65563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8140" imgH="177723" progId="Equation.DSMT4">
                  <p:embed/>
                </p:oleObj>
              </mc:Choice>
              <mc:Fallback>
                <p:oleObj name="Equation" r:id="rId18" imgW="368140" imgH="177723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695" y="5703788"/>
                        <a:ext cx="655638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4841086"/>
              </p:ext>
            </p:extLst>
          </p:nvPr>
        </p:nvGraphicFramePr>
        <p:xfrm>
          <a:off x="3199508" y="4144863"/>
          <a:ext cx="210185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80588" imgH="253890" progId="Equation.DSMT4">
                  <p:embed/>
                </p:oleObj>
              </mc:Choice>
              <mc:Fallback>
                <p:oleObj name="Equation" r:id="rId20" imgW="1180588" imgH="253890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9508" y="4144863"/>
                        <a:ext cx="2101850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78760"/>
              </p:ext>
            </p:extLst>
          </p:nvPr>
        </p:nvGraphicFramePr>
        <p:xfrm>
          <a:off x="3250308" y="4651276"/>
          <a:ext cx="205581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55700" imgH="254000" progId="Equation.DSMT4">
                  <p:embed/>
                </p:oleObj>
              </mc:Choice>
              <mc:Fallback>
                <p:oleObj name="Equation" r:id="rId21" imgW="1155700" imgH="254000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0308" y="4651276"/>
                        <a:ext cx="2055812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294082"/>
              </p:ext>
            </p:extLst>
          </p:nvPr>
        </p:nvGraphicFramePr>
        <p:xfrm>
          <a:off x="4048820" y="5129113"/>
          <a:ext cx="1265238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10891" imgH="253890" progId="Equation.DSMT4">
                  <p:embed/>
                </p:oleObj>
              </mc:Choice>
              <mc:Fallback>
                <p:oleObj name="Equation" r:id="rId23" imgW="710891" imgH="253890" progId="Equation.DSMT4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820" y="5129113"/>
                        <a:ext cx="1265238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171403"/>
              </p:ext>
            </p:extLst>
          </p:nvPr>
        </p:nvGraphicFramePr>
        <p:xfrm>
          <a:off x="4644133" y="5643463"/>
          <a:ext cx="655637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68140" imgH="177723" progId="Equation.DSMT4">
                  <p:embed/>
                </p:oleObj>
              </mc:Choice>
              <mc:Fallback>
                <p:oleObj name="Equation" r:id="rId25" imgW="368140" imgH="177723" progId="Equation.DSMT4">
                  <p:embed/>
                  <p:pic>
                    <p:nvPicPr>
                      <p:cNvPr id="51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133" y="5643463"/>
                        <a:ext cx="655637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2" name="TextBox 26"/>
          <p:cNvSpPr txBox="1">
            <a:spLocks noChangeArrowheads="1"/>
          </p:cNvSpPr>
          <p:nvPr/>
        </p:nvSpPr>
        <p:spPr bwMode="auto">
          <a:xfrm>
            <a:off x="3431283" y="3044726"/>
            <a:ext cx="45148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You get two answers, one from each bracket</a:t>
            </a:r>
          </a:p>
        </p:txBody>
      </p:sp>
    </p:spTree>
    <p:extLst>
      <p:ext uri="{BB962C8B-B14F-4D97-AF65-F5344CB8AC3E}">
        <p14:creationId xmlns:p14="http://schemas.microsoft.com/office/powerpoint/2010/main" val="3655009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6" grpId="0"/>
      <p:bldP spid="5137" grpId="0"/>
      <p:bldP spid="5140" grpId="0"/>
      <p:bldP spid="5141" grpId="0"/>
      <p:bldP spid="51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Content Placeholder 2"/>
          <p:cNvSpPr>
            <a:spLocks noGrp="1"/>
          </p:cNvSpPr>
          <p:nvPr>
            <p:ph idx="1"/>
          </p:nvPr>
        </p:nvSpPr>
        <p:spPr>
          <a:xfrm>
            <a:off x="457026" y="447898"/>
            <a:ext cx="7499350" cy="2049463"/>
          </a:xfrm>
        </p:spPr>
        <p:txBody>
          <a:bodyPr/>
          <a:lstStyle/>
          <a:p>
            <a:pPr eaLnBrk="1" hangingPunct="1"/>
            <a:r>
              <a:rPr lang="en-CA" sz="2500"/>
              <a:t>When solving trinomials, factor the equation to two binomials</a:t>
            </a:r>
            <a:br>
              <a:rPr lang="en-CA" sz="2800"/>
            </a:br>
            <a:endParaRPr lang="en-CA" sz="400"/>
          </a:p>
          <a:p>
            <a:pPr eaLnBrk="1" hangingPunct="1"/>
            <a:r>
              <a:rPr lang="en-CA" sz="2500"/>
              <a:t>Make each binomial equal to zero</a:t>
            </a:r>
          </a:p>
          <a:p>
            <a:pPr eaLnBrk="1" hangingPunct="1"/>
            <a:endParaRPr lang="en-CA" sz="500"/>
          </a:p>
          <a:p>
            <a:pPr eaLnBrk="1" hangingPunct="1"/>
            <a:r>
              <a:rPr lang="en-CA" sz="2500"/>
              <a:t>Solve for “x” from each bracket</a:t>
            </a:r>
          </a:p>
        </p:txBody>
      </p:sp>
      <p:sp>
        <p:nvSpPr>
          <p:cNvPr id="6153" name="TextBox 3"/>
          <p:cNvSpPr txBox="1">
            <a:spLocks noChangeArrowheads="1"/>
          </p:cNvSpPr>
          <p:nvPr/>
        </p:nvSpPr>
        <p:spPr bwMode="auto">
          <a:xfrm>
            <a:off x="618951" y="2584673"/>
            <a:ext cx="227647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latin typeface="Gill Sans MT" pitchFamily="34" charset="0"/>
              </a:rPr>
              <a:t>Ex: Solve for “x”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414068"/>
              </p:ext>
            </p:extLst>
          </p:nvPr>
        </p:nvGraphicFramePr>
        <p:xfrm>
          <a:off x="690388" y="3116486"/>
          <a:ext cx="229393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53643" imgH="215806" progId="Equation.DSMT4">
                  <p:embed/>
                </p:oleObj>
              </mc:Choice>
              <mc:Fallback>
                <p:oleObj name="Equation" r:id="rId3" imgW="1053643" imgH="215806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388" y="3116486"/>
                        <a:ext cx="2293938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4906735"/>
              </p:ext>
            </p:extLst>
          </p:nvPr>
        </p:nvGraphicFramePr>
        <p:xfrm>
          <a:off x="463376" y="3695923"/>
          <a:ext cx="2525712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80588" imgH="253890" progId="Equation.DSMT4">
                  <p:embed/>
                </p:oleObj>
              </mc:Choice>
              <mc:Fallback>
                <p:oleObj name="Equation" r:id="rId5" imgW="1180588" imgH="253890" progId="Equation.DSMT4">
                  <p:embed/>
                  <p:pic>
                    <p:nvPicPr>
                      <p:cNvPr id="6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376" y="3695923"/>
                        <a:ext cx="2525712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6505301"/>
              </p:ext>
            </p:extLst>
          </p:nvPr>
        </p:nvGraphicFramePr>
        <p:xfrm>
          <a:off x="207788" y="4873848"/>
          <a:ext cx="120808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09336" imgH="177723" progId="Equation.DSMT4">
                  <p:embed/>
                </p:oleObj>
              </mc:Choice>
              <mc:Fallback>
                <p:oleObj name="Equation" r:id="rId7" imgW="609336" imgH="177723" progId="Equation.DSMT4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788" y="4873848"/>
                        <a:ext cx="1208088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5400000">
            <a:off x="661813" y="4529361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332619"/>
              </p:ext>
            </p:extLst>
          </p:nvPr>
        </p:nvGraphicFramePr>
        <p:xfrm>
          <a:off x="1641301" y="4862736"/>
          <a:ext cx="109378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96641" imgH="177723" progId="Equation.DSMT4">
                  <p:embed/>
                </p:oleObj>
              </mc:Choice>
              <mc:Fallback>
                <p:oleObj name="Equation" r:id="rId9" imgW="596641" imgH="177723" progId="Equation.DSMT4">
                  <p:embed/>
                  <p:pic>
                    <p:nvPicPr>
                      <p:cNvPr id="61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1301" y="4862736"/>
                        <a:ext cx="1093787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 rot="5400000">
            <a:off x="1685751" y="4492848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460887"/>
              </p:ext>
            </p:extLst>
          </p:nvPr>
        </p:nvGraphicFramePr>
        <p:xfrm>
          <a:off x="691976" y="5307236"/>
          <a:ext cx="93186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69696" imgH="177723" progId="Equation.DSMT4">
                  <p:embed/>
                </p:oleObj>
              </mc:Choice>
              <mc:Fallback>
                <p:oleObj name="Equation" r:id="rId11" imgW="469696" imgH="177723" progId="Equation.DSMT4">
                  <p:embed/>
                  <p:pic>
                    <p:nvPicPr>
                      <p:cNvPr id="61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976" y="5307236"/>
                        <a:ext cx="931862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2675501"/>
              </p:ext>
            </p:extLst>
          </p:nvPr>
        </p:nvGraphicFramePr>
        <p:xfrm>
          <a:off x="2038176" y="5289773"/>
          <a:ext cx="7302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68140" imgH="177723" progId="Equation.DSMT4">
                  <p:embed/>
                </p:oleObj>
              </mc:Choice>
              <mc:Fallback>
                <p:oleObj name="Equation" r:id="rId13" imgW="368140" imgH="177723" progId="Equation.DSMT4">
                  <p:embed/>
                  <p:pic>
                    <p:nvPicPr>
                      <p:cNvPr id="61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176" y="5289773"/>
                        <a:ext cx="73025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6" name="TextBox 12"/>
          <p:cNvSpPr txBox="1">
            <a:spLocks noChangeArrowheads="1"/>
          </p:cNvSpPr>
          <p:nvPr/>
        </p:nvSpPr>
        <p:spPr bwMode="auto">
          <a:xfrm>
            <a:off x="3825701" y="3092673"/>
            <a:ext cx="9239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Factor</a:t>
            </a:r>
          </a:p>
        </p:txBody>
      </p:sp>
      <p:sp>
        <p:nvSpPr>
          <p:cNvPr id="6157" name="TextBox 13"/>
          <p:cNvSpPr txBox="1">
            <a:spLocks noChangeArrowheads="1"/>
          </p:cNvSpPr>
          <p:nvPr/>
        </p:nvSpPr>
        <p:spPr bwMode="auto">
          <a:xfrm>
            <a:off x="3825701" y="3702273"/>
            <a:ext cx="3913187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Make each bracket equal to zero</a:t>
            </a:r>
          </a:p>
        </p:txBody>
      </p:sp>
      <p:sp>
        <p:nvSpPr>
          <p:cNvPr id="6158" name="TextBox 14"/>
          <p:cNvSpPr txBox="1">
            <a:spLocks noChangeArrowheads="1"/>
          </p:cNvSpPr>
          <p:nvPr/>
        </p:nvSpPr>
        <p:spPr bwMode="auto">
          <a:xfrm>
            <a:off x="3847926" y="4478561"/>
            <a:ext cx="37877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latin typeface="Gill Sans MT" pitchFamily="34" charset="0"/>
              </a:rPr>
              <a:t>Solve for “x” from each bracket</a:t>
            </a:r>
          </a:p>
        </p:txBody>
      </p:sp>
    </p:spTree>
    <p:extLst>
      <p:ext uri="{BB962C8B-B14F-4D97-AF65-F5344CB8AC3E}">
        <p14:creationId xmlns:p14="http://schemas.microsoft.com/office/powerpoint/2010/main" val="4289150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/>
      <p:bldP spid="6156" grpId="0"/>
      <p:bldP spid="6157" grpId="0"/>
      <p:bldP spid="61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7497762" cy="7270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3000" dirty="0">
                <a:solidFill>
                  <a:schemeClr val="tx2">
                    <a:satMod val="130000"/>
                  </a:schemeClr>
                </a:solidFill>
              </a:rPr>
              <a:t>Practice: Solve for “x”</a:t>
            </a:r>
          </a:p>
        </p:txBody>
      </p:sp>
      <p:graphicFrame>
        <p:nvGraphicFramePr>
          <p:cNvPr id="717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594572"/>
              </p:ext>
            </p:extLst>
          </p:nvPr>
        </p:nvGraphicFramePr>
        <p:xfrm>
          <a:off x="471736" y="1128713"/>
          <a:ext cx="26765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57300" imgH="241300" progId="Equation.DSMT4">
                  <p:embed/>
                </p:oleObj>
              </mc:Choice>
              <mc:Fallback>
                <p:oleObj name="Equation" r:id="rId3" imgW="1257300" imgH="241300" progId="Equation.DSMT4">
                  <p:embed/>
                  <p:pic>
                    <p:nvPicPr>
                      <p:cNvPr id="717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736" y="1128713"/>
                        <a:ext cx="2676525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982715"/>
              </p:ext>
            </p:extLst>
          </p:nvPr>
        </p:nvGraphicFramePr>
        <p:xfrm>
          <a:off x="571748" y="1874838"/>
          <a:ext cx="276860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93800" imgH="254000" progId="Equation.DSMT4">
                  <p:embed/>
                </p:oleObj>
              </mc:Choice>
              <mc:Fallback>
                <p:oleObj name="Equation" r:id="rId5" imgW="1193800" imgH="254000" progId="Equation.DSMT4">
                  <p:embed/>
                  <p:pic>
                    <p:nvPicPr>
                      <p:cNvPr id="153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748" y="1874838"/>
                        <a:ext cx="2768600" cy="588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0434112"/>
              </p:ext>
            </p:extLst>
          </p:nvPr>
        </p:nvGraphicFramePr>
        <p:xfrm>
          <a:off x="4489698" y="1127125"/>
          <a:ext cx="294798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84300" imgH="241300" progId="Equation.DSMT4">
                  <p:embed/>
                </p:oleObj>
              </mc:Choice>
              <mc:Fallback>
                <p:oleObj name="Equation" r:id="rId7" imgW="1384300" imgH="241300" progId="Equation.DSMT4">
                  <p:embed/>
                  <p:pic>
                    <p:nvPicPr>
                      <p:cNvPr id="717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698" y="1127125"/>
                        <a:ext cx="2947988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9533326"/>
              </p:ext>
            </p:extLst>
          </p:nvPr>
        </p:nvGraphicFramePr>
        <p:xfrm>
          <a:off x="5005636" y="1844675"/>
          <a:ext cx="2693987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45616" imgH="253890" progId="Equation.DSMT4">
                  <p:embed/>
                </p:oleObj>
              </mc:Choice>
              <mc:Fallback>
                <p:oleObj name="Equation" r:id="rId9" imgW="1345616" imgH="253890" progId="Equation.DSMT4">
                  <p:embed/>
                  <p:pic>
                    <p:nvPicPr>
                      <p:cNvPr id="1536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5636" y="1844675"/>
                        <a:ext cx="2693987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272224"/>
              </p:ext>
            </p:extLst>
          </p:nvPr>
        </p:nvGraphicFramePr>
        <p:xfrm>
          <a:off x="432048" y="3032125"/>
          <a:ext cx="1182688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96641" imgH="177723" progId="Equation.DSMT4">
                  <p:embed/>
                </p:oleObj>
              </mc:Choice>
              <mc:Fallback>
                <p:oleObj name="Equation" r:id="rId11" imgW="596641" imgH="177723" progId="Equation.DSMT4">
                  <p:embed/>
                  <p:pic>
                    <p:nvPicPr>
                      <p:cNvPr id="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048" y="3032125"/>
                        <a:ext cx="1182688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5400000">
            <a:off x="843211" y="2705100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9017012"/>
              </p:ext>
            </p:extLst>
          </p:nvPr>
        </p:nvGraphicFramePr>
        <p:xfrm>
          <a:off x="1857623" y="3022600"/>
          <a:ext cx="11176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09336" imgH="177723" progId="Equation.DSMT4">
                  <p:embed/>
                </p:oleObj>
              </mc:Choice>
              <mc:Fallback>
                <p:oleObj name="Equation" r:id="rId13" imgW="609336" imgH="177723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623" y="3022600"/>
                        <a:ext cx="1117600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 rot="5400000">
            <a:off x="1867148" y="2668588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0786322"/>
              </p:ext>
            </p:extLst>
          </p:nvPr>
        </p:nvGraphicFramePr>
        <p:xfrm>
          <a:off x="895598" y="3481388"/>
          <a:ext cx="73025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68140" imgH="177723" progId="Equation.DSMT4">
                  <p:embed/>
                </p:oleObj>
              </mc:Choice>
              <mc:Fallback>
                <p:oleObj name="Equation" r:id="rId15" imgW="368140" imgH="177723" progId="Equation.DSMT4">
                  <p:embed/>
                  <p:pic>
                    <p:nvPicPr>
                      <p:cNvPr id="1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598" y="3481388"/>
                        <a:ext cx="730250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525494"/>
              </p:ext>
            </p:extLst>
          </p:nvPr>
        </p:nvGraphicFramePr>
        <p:xfrm>
          <a:off x="2259261" y="3465513"/>
          <a:ext cx="93186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69696" imgH="177723" progId="Equation.DSMT4">
                  <p:embed/>
                </p:oleObj>
              </mc:Choice>
              <mc:Fallback>
                <p:oleObj name="Equation" r:id="rId17" imgW="469696" imgH="177723" progId="Equation.DSMT4">
                  <p:embed/>
                  <p:pic>
                    <p:nvPicPr>
                      <p:cNvPr id="1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261" y="3465513"/>
                        <a:ext cx="931862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7130879"/>
              </p:ext>
            </p:extLst>
          </p:nvPr>
        </p:nvGraphicFramePr>
        <p:xfrm>
          <a:off x="4743698" y="2968625"/>
          <a:ext cx="13589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85502" imgH="177723" progId="Equation.DSMT4">
                  <p:embed/>
                </p:oleObj>
              </mc:Choice>
              <mc:Fallback>
                <p:oleObj name="Equation" r:id="rId19" imgW="685502" imgH="177723" progId="Equation.DSMT4">
                  <p:embed/>
                  <p:pic>
                    <p:nvPicPr>
                      <p:cNvPr id="1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698" y="2968625"/>
                        <a:ext cx="135890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rot="5400000">
            <a:off x="5288211" y="2624138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056434"/>
              </p:ext>
            </p:extLst>
          </p:nvPr>
        </p:nvGraphicFramePr>
        <p:xfrm>
          <a:off x="6342311" y="2943225"/>
          <a:ext cx="12573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85502" imgH="177723" progId="Equation.DSMT4">
                  <p:embed/>
                </p:oleObj>
              </mc:Choice>
              <mc:Fallback>
                <p:oleObj name="Equation" r:id="rId21" imgW="685502" imgH="177723" progId="Equation.DSMT4">
                  <p:embed/>
                  <p:pic>
                    <p:nvPicPr>
                      <p:cNvPr id="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311" y="2943225"/>
                        <a:ext cx="1257300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 rot="5400000">
            <a:off x="6312148" y="2587625"/>
            <a:ext cx="60960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673222"/>
              </p:ext>
            </p:extLst>
          </p:nvPr>
        </p:nvGraphicFramePr>
        <p:xfrm>
          <a:off x="5207248" y="3495675"/>
          <a:ext cx="90646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57002" imgH="177723" progId="Equation.DSMT4">
                  <p:embed/>
                </p:oleObj>
              </mc:Choice>
              <mc:Fallback>
                <p:oleObj name="Equation" r:id="rId23" imgW="457002" imgH="177723" progId="Equation.DSMT4">
                  <p:embed/>
                  <p:pic>
                    <p:nvPicPr>
                      <p:cNvPr id="1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248" y="3495675"/>
                        <a:ext cx="906463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8291149"/>
              </p:ext>
            </p:extLst>
          </p:nvPr>
        </p:nvGraphicFramePr>
        <p:xfrm>
          <a:off x="6691561" y="3386138"/>
          <a:ext cx="108267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45626" imgH="177646" progId="Equation.DSMT4">
                  <p:embed/>
                </p:oleObj>
              </mc:Choice>
              <mc:Fallback>
                <p:oleObj name="Equation" r:id="rId25" imgW="545626" imgH="177646" progId="Equation.DSMT4">
                  <p:embed/>
                  <p:pic>
                    <p:nvPicPr>
                      <p:cNvPr id="1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1561" y="3386138"/>
                        <a:ext cx="1082675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026957"/>
              </p:ext>
            </p:extLst>
          </p:nvPr>
        </p:nvGraphicFramePr>
        <p:xfrm>
          <a:off x="5351711" y="4037013"/>
          <a:ext cx="95726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82181" imgH="177646" progId="Equation.DSMT4">
                  <p:embed/>
                </p:oleObj>
              </mc:Choice>
              <mc:Fallback>
                <p:oleObj name="Equation" r:id="rId27" imgW="482181" imgH="177646" progId="Equation.DSMT4">
                  <p:embed/>
                  <p:pic>
                    <p:nvPicPr>
                      <p:cNvPr id="1537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1711" y="4037013"/>
                        <a:ext cx="957262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3155479"/>
              </p:ext>
            </p:extLst>
          </p:nvPr>
        </p:nvGraphicFramePr>
        <p:xfrm>
          <a:off x="6832848" y="3768725"/>
          <a:ext cx="982663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95085" imgH="431613" progId="Equation.DSMT4">
                  <p:embed/>
                </p:oleObj>
              </mc:Choice>
              <mc:Fallback>
                <p:oleObj name="Equation" r:id="rId29" imgW="495085" imgH="431613" progId="Equation.DSMT4">
                  <p:embed/>
                  <p:pic>
                    <p:nvPicPr>
                      <p:cNvPr id="1537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2848" y="3768725"/>
                        <a:ext cx="982663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522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6cefca26cfd723173d4fc5f1a1f41ba8a745a"/>
  <p:tag name="GENSWF_OUTPUT_FILE_NAME" val="m8hc310"/>
  <p:tag name="ISPRING_SCORM_PASSING_SCORE" val="100.0000000000"/>
  <p:tag name="ISPRING_RESOURCE_PATHS_HASH_2" val="c8b211b52c64fd9736c977edcb671e5e34414916"/>
  <p:tag name="ISPRING_ULTRA_SCORM_COURSE_ID" val="52715DCA-AEB9-4848-A9D9-B0CCEE9E4003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h"/>
  <p:tag name="ISPRING_PRESENTATION_TITLE" val="section 3.10 Solving Problems Involving Factoring"/>
  <p:tag name="ISPRING_RESOURCE_PATHS_HASH_PRESENTER" val="2f3190c06a241079c616e08f16e85e8e1d5555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</TotalTime>
  <Words>271</Words>
  <Application>Microsoft Office PowerPoint</Application>
  <PresentationFormat>On-screen Show (4:3)</PresentationFormat>
  <Paragraphs>44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Century Schoolbook</vt:lpstr>
      <vt:lpstr>Gill Sans MT</vt:lpstr>
      <vt:lpstr>Wingdings</vt:lpstr>
      <vt:lpstr>Wingdings 2</vt:lpstr>
      <vt:lpstr>Oriel</vt:lpstr>
      <vt:lpstr>Equation</vt:lpstr>
      <vt:lpstr>section 2.11 Solving Problems Involving Factoring </vt:lpstr>
      <vt:lpstr>I) Review</vt:lpstr>
      <vt:lpstr>Practice: Solve for “x”</vt:lpstr>
      <vt:lpstr>ii) Solving Quadratic Equations</vt:lpstr>
      <vt:lpstr>Practice: Solve for “t”</vt:lpstr>
      <vt:lpstr>iii) Solving Trinomials by Factoring</vt:lpstr>
      <vt:lpstr>PowerPoint Presentation</vt:lpstr>
      <vt:lpstr>Practice: Solve for “x”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3.10 Solving Problems Involving Factoring</dc:title>
  <dc:creator>Danny Young</dc:creator>
  <cp:lastModifiedBy>Danny Young</cp:lastModifiedBy>
  <cp:revision>15</cp:revision>
  <dcterms:created xsi:type="dcterms:W3CDTF">2011-06-27T16:11:13Z</dcterms:created>
  <dcterms:modified xsi:type="dcterms:W3CDTF">2025-10-23T05:55:34Z</dcterms:modified>
</cp:coreProperties>
</file>